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  <p:sldId id="258" r:id="rId7"/>
    <p:sldId id="260" r:id="rId8"/>
    <p:sldId id="261" r:id="rId9"/>
    <p:sldId id="262" r:id="rId10"/>
    <p:sldId id="309" r:id="rId11"/>
    <p:sldId id="308" r:id="rId12"/>
    <p:sldId id="263" r:id="rId13"/>
    <p:sldId id="264" r:id="rId14"/>
    <p:sldId id="265" r:id="rId15"/>
    <p:sldId id="306" r:id="rId16"/>
    <p:sldId id="267" r:id="rId17"/>
    <p:sldId id="268" r:id="rId18"/>
    <p:sldId id="271" r:id="rId19"/>
    <p:sldId id="273" r:id="rId20"/>
    <p:sldId id="275" r:id="rId21"/>
    <p:sldId id="277" r:id="rId22"/>
    <p:sldId id="281" r:id="rId23"/>
    <p:sldId id="305" r:id="rId24"/>
    <p:sldId id="283" r:id="rId25"/>
    <p:sldId id="293" r:id="rId26"/>
    <p:sldId id="284" r:id="rId27"/>
    <p:sldId id="291" r:id="rId28"/>
    <p:sldId id="285" r:id="rId29"/>
    <p:sldId id="310" r:id="rId30"/>
    <p:sldId id="288" r:id="rId31"/>
    <p:sldId id="299" r:id="rId32"/>
    <p:sldId id="300" r:id="rId33"/>
    <p:sldId id="312" r:id="rId34"/>
    <p:sldId id="302" r:id="rId35"/>
    <p:sldId id="307" r:id="rId36"/>
    <p:sldId id="311" r:id="rId37"/>
    <p:sldId id="313" r:id="rId38"/>
    <p:sldId id="314" r:id="rId39"/>
    <p:sldId id="304" r:id="rId4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C04F40-34D4-B15F-23E1-48ECB5A9F1EC}" v="211" dt="2020-05-19T21:19:05.737"/>
    <p1510:client id="{22E24EC1-2E24-683F-057B-0325990ADE46}" v="200" dt="2020-05-19T21:50:36.445"/>
    <p1510:client id="{27ADCD25-B917-73DA-1A06-394C6E183D3C}" v="12" dt="2020-05-19T14:39:21.706"/>
    <p1510:client id="{7DFEDD93-06A5-B354-E364-EB12875DC966}" v="488" dt="2020-05-19T22:50:43.6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ytuł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25" name="Podtytuł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31" name="Symbol zastępczy daty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ECDACD1-65A1-46FF-98D7-C53085E8135F}" type="datetimeFigureOut">
              <a:rPr lang="pl-PL" smtClean="0"/>
              <a:pPr/>
              <a:t>25.05.2020</a:t>
            </a:fld>
            <a:endParaRPr lang="pl-PL"/>
          </a:p>
        </p:txBody>
      </p:sp>
      <p:sp>
        <p:nvSpPr>
          <p:cNvPr id="18" name="Symbol zastępczy stopki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C817B23-F8A7-4AEF-B533-BB144C3156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ACD1-65A1-46FF-98D7-C53085E8135F}" type="datetimeFigureOut">
              <a:rPr lang="pl-PL" smtClean="0"/>
              <a:pPr/>
              <a:t>25.05.2020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17B23-F8A7-4AEF-B533-BB144C3156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ECDACD1-65A1-46FF-98D7-C53085E8135F}" type="datetimeFigureOut">
              <a:rPr lang="pl-PL" smtClean="0"/>
              <a:pPr/>
              <a:t>25.05.2020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8C817B23-F8A7-4AEF-B533-BB144C3156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ACD1-65A1-46FF-98D7-C53085E8135F}" type="datetimeFigureOut">
              <a:rPr lang="pl-PL" smtClean="0"/>
              <a:pPr/>
              <a:t>25.05.2020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17B23-F8A7-4AEF-B533-BB144C3156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ACD1-65A1-46FF-98D7-C53085E8135F}" type="datetimeFigureOut">
              <a:rPr lang="pl-PL" smtClean="0"/>
              <a:pPr/>
              <a:t>25.05.2020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17B23-F8A7-4AEF-B533-BB144C3156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ACD1-65A1-46FF-98D7-C53085E8135F}" type="datetimeFigureOut">
              <a:rPr lang="pl-PL" smtClean="0"/>
              <a:pPr/>
              <a:t>25.05.2020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17B23-F8A7-4AEF-B533-BB144C3156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ECDACD1-65A1-46FF-98D7-C53085E8135F}" type="datetimeFigureOut">
              <a:rPr lang="pl-PL" smtClean="0"/>
              <a:pPr/>
              <a:t>25.05.2020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17B23-F8A7-4AEF-B533-BB144C3156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ACD1-65A1-46FF-98D7-C53085E8135F}" type="datetimeFigureOut">
              <a:rPr lang="pl-PL" smtClean="0"/>
              <a:pPr/>
              <a:t>25.05.2020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17B23-F8A7-4AEF-B533-BB144C3156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ACD1-65A1-46FF-98D7-C53085E8135F}" type="datetimeFigureOut">
              <a:rPr lang="pl-PL" smtClean="0"/>
              <a:pPr/>
              <a:t>25.05.2020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17B23-F8A7-4AEF-B533-BB144C3156B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obrazu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ACD1-65A1-46FF-98D7-C53085E8135F}" type="datetimeFigureOut">
              <a:rPr lang="pl-PL" smtClean="0"/>
              <a:pPr/>
              <a:t>25.05.2020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17B23-F8A7-4AEF-B533-BB144C3156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BECDACD1-65A1-46FF-98D7-C53085E8135F}" type="datetimeFigureOut">
              <a:rPr lang="pl-PL" smtClean="0"/>
              <a:pPr/>
              <a:t>25.05.2020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C817B23-F8A7-4AEF-B533-BB144C3156B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Symbol zastępczy tytułu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1" name="Symbol zastępczy tekstu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27" name="Symbol zastępczy daty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ECDACD1-65A1-46FF-98D7-C53085E8135F}" type="datetimeFigureOut">
              <a:rPr lang="pl-PL" smtClean="0"/>
              <a:pPr/>
              <a:t>25.05.2020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C817B23-F8A7-4AEF-B533-BB144C3156BC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V4fV_RgbHg?feature=oemb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CYcdKk_36YQ?feature=oembed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centrum.bezpieczenstwawsb/videos/1723613054594778/" TargetMode="Externa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B5VRAdwASe0?feature=oembed" TargetMode="External"/><Relationship Id="rId4" Type="http://schemas.openxmlformats.org/officeDocument/2006/relationships/image" Target="../media/image7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T200\Desktop\Zawody szkolne i wyjazdy\zdj obóz na stronkę\IMGP92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320040"/>
            <a:ext cx="8640960" cy="732696"/>
          </a:xfrm>
        </p:spPr>
        <p:txBody>
          <a:bodyPr>
            <a:normAutofit/>
          </a:bodyPr>
          <a:lstStyle/>
          <a:p>
            <a:r>
              <a:rPr lang="pl-PL"/>
              <a:t>Najważniejszy dzień - </a:t>
            </a:r>
            <a:r>
              <a:rPr lang="pl-PL" u="sng">
                <a:solidFill>
                  <a:srgbClr val="FF0000"/>
                </a:solidFill>
              </a:rPr>
              <a:t>ŚLUBOWANIE</a:t>
            </a:r>
            <a:endParaRPr lang="pl-PL"/>
          </a:p>
        </p:txBody>
      </p:sp>
      <p:pic>
        <p:nvPicPr>
          <p:cNvPr id="4" name="Picture 2" descr="dsc_061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72816"/>
            <a:ext cx="6096000" cy="4057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200\Downloads\DSC_03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212976"/>
            <a:ext cx="5328592" cy="3384376"/>
          </a:xfrm>
          <a:prstGeom prst="rect">
            <a:avLst/>
          </a:prstGeom>
          <a:noFill/>
        </p:spPr>
      </p:pic>
      <p:pic>
        <p:nvPicPr>
          <p:cNvPr id="1027" name="Picture 3" descr="C:\Users\T200\Downloads\DSC_04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1" y="188640"/>
            <a:ext cx="4457461" cy="2952328"/>
          </a:xfrm>
          <a:prstGeom prst="rect">
            <a:avLst/>
          </a:prstGeom>
          <a:noFill/>
        </p:spPr>
      </p:pic>
      <p:pic>
        <p:nvPicPr>
          <p:cNvPr id="1029" name="Picture 5" descr="C:\Users\T200\Downloads\DSC_0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404664"/>
            <a:ext cx="4714068" cy="3142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gal.pless.pl/2015/2015-11-27-5/slides/akcja_prewencyjno_edukacyjna_nie_dla_czadu_24_11_2015%283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60648"/>
            <a:ext cx="4426210" cy="2952328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5056" y="0"/>
            <a:ext cx="6896992" cy="6858000"/>
          </a:xfrm>
        </p:spPr>
        <p:txBody>
          <a:bodyPr>
            <a:normAutofit fontScale="90000"/>
          </a:bodyPr>
          <a:lstStyle/>
          <a:p>
            <a:r>
              <a:rPr lang="pl-PL" sz="3600" u="sng"/>
              <a:t>Warsztaty dla </a:t>
            </a:r>
            <a:br>
              <a:rPr lang="pl-PL" sz="3600" u="sng"/>
            </a:br>
            <a:r>
              <a:rPr lang="pl-PL" sz="3600" u="sng"/>
              <a:t>przedszkolaków</a:t>
            </a:r>
            <a:r>
              <a:rPr lang="pl-PL" sz="3600"/>
              <a:t>: </a:t>
            </a:r>
            <a:br>
              <a:rPr lang="pl-PL" sz="3600"/>
            </a:br>
            <a:br>
              <a:rPr lang="pl-PL" sz="3600"/>
            </a:br>
            <a:r>
              <a:rPr lang="pl-PL" sz="3600"/>
              <a:t>     </a:t>
            </a:r>
            <a:br>
              <a:rPr lang="pl-PL" sz="3600"/>
            </a:br>
            <a:br>
              <a:rPr lang="pl-PL" sz="3600"/>
            </a:br>
            <a:br>
              <a:rPr lang="pl-PL" sz="3600"/>
            </a:br>
            <a:br>
              <a:rPr lang="pl-PL" sz="3600"/>
            </a:br>
            <a:br>
              <a:rPr lang="pl-PL" sz="3600"/>
            </a:br>
            <a:br>
              <a:rPr lang="pl-PL" sz="3600"/>
            </a:br>
            <a:br>
              <a:rPr lang="pl-PL" sz="3600"/>
            </a:br>
            <a:r>
              <a:rPr lang="pl-PL" sz="3600"/>
              <a:t>   „</a:t>
            </a:r>
            <a:r>
              <a:rPr lang="pl-PL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Nie dla czadu”</a:t>
            </a:r>
            <a:br>
              <a:rPr lang="pl-PL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pl-PL" sz="3600"/>
            </a:br>
            <a:r>
              <a:rPr lang="pl-PL" sz="3600"/>
              <a:t>			</a:t>
            </a:r>
          </a:p>
        </p:txBody>
      </p:sp>
      <p:pic>
        <p:nvPicPr>
          <p:cNvPr id="4" name="Picture 3" descr="E:\zajęcia klasy 1 Loa - 1 pomoc, musztra\NIe dla czadu\20151124_0925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72816"/>
            <a:ext cx="4480499" cy="3168352"/>
          </a:xfrm>
          <a:prstGeom prst="rect">
            <a:avLst/>
          </a:prstGeom>
          <a:noFill/>
        </p:spPr>
      </p:pic>
      <p:pic>
        <p:nvPicPr>
          <p:cNvPr id="5" name="Picture 4" descr="https://scontent-frt3-1.xx.fbcdn.net/v/t1.0-9/12314122_902100956510418_417159629344820898_n.jpg?oh=d66d9e0b465965f3dc0b939eb9b59a25&amp;oe=57A912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717032"/>
            <a:ext cx="4428491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8823F60F-C5FE-4AEA-A500-707B38001E5E}"/>
              </a:ext>
            </a:extLst>
          </p:cNvPr>
          <p:cNvSpPr txBox="1"/>
          <p:nvPr/>
        </p:nvSpPr>
        <p:spPr>
          <a:xfrm>
            <a:off x="3358551" y="483080"/>
            <a:ext cx="438221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2400" b="1"/>
              <a:t>Tydzień Zrównoważonego Transportu</a:t>
            </a:r>
          </a:p>
        </p:txBody>
      </p:sp>
      <p:pic>
        <p:nvPicPr>
          <p:cNvPr id="6" name="Obraz 6" descr="Obraz zawierający zewnętrzne, droga, trawa, osoba&#10;&#10;Opis wygenerowany przy bardzo wysokim poziomie pewności">
            <a:extLst>
              <a:ext uri="{FF2B5EF4-FFF2-40B4-BE49-F238E27FC236}">
                <a16:creationId xmlns:a16="http://schemas.microsoft.com/office/drawing/2014/main" id="{71E77AE5-E29A-4939-B76D-8AEED0CF7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68" y="122314"/>
            <a:ext cx="2743200" cy="2788996"/>
          </a:xfrm>
          <a:prstGeom prst="rect">
            <a:avLst/>
          </a:prstGeom>
        </p:spPr>
      </p:pic>
      <p:pic>
        <p:nvPicPr>
          <p:cNvPr id="7" name="Obraz 7" descr="Obraz zawierający osoba, zewnętrzne, pozujący, grupa&#10;&#10;Opis wygenerowany przy bardzo wysokim poziomie pewności">
            <a:extLst>
              <a:ext uri="{FF2B5EF4-FFF2-40B4-BE49-F238E27FC236}">
                <a16:creationId xmlns:a16="http://schemas.microsoft.com/office/drawing/2014/main" id="{7793AC80-1736-415E-B73B-F07182DCE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363" y="1383616"/>
            <a:ext cx="5906218" cy="2811181"/>
          </a:xfrm>
          <a:prstGeom prst="rect">
            <a:avLst/>
          </a:prstGeom>
        </p:spPr>
      </p:pic>
      <p:pic>
        <p:nvPicPr>
          <p:cNvPr id="8" name="Obraz 8" descr="Obraz zawierający zewnętrzne, osoba, dziecko, siedzi&#10;&#10;Opis wygenerowany przy bardzo wysokim poziomie pewności">
            <a:extLst>
              <a:ext uri="{FF2B5EF4-FFF2-40B4-BE49-F238E27FC236}">
                <a16:creationId xmlns:a16="http://schemas.microsoft.com/office/drawing/2014/main" id="{0F026714-3F5A-47B0-AEA2-3FA2E9DF5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351" y="4493650"/>
            <a:ext cx="3347049" cy="2195158"/>
          </a:xfrm>
          <a:prstGeom prst="rect">
            <a:avLst/>
          </a:prstGeom>
        </p:spPr>
      </p:pic>
      <p:pic>
        <p:nvPicPr>
          <p:cNvPr id="9" name="Obraz 9" descr="Obraz zawierający zewnętrzne, budynek, droga, osoba&#10;&#10;Opis wygenerowany przy bardzo wysokim poziomie pewności">
            <a:extLst>
              <a:ext uri="{FF2B5EF4-FFF2-40B4-BE49-F238E27FC236}">
                <a16:creationId xmlns:a16="http://schemas.microsoft.com/office/drawing/2014/main" id="{B8178153-7E66-4520-B0BA-D33DDE069D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822" y="3796033"/>
            <a:ext cx="2743200" cy="26736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E:\Mundurowi w przedszkolu\20161005_104535.jpg"/>
          <p:cNvPicPr>
            <a:picLocks noChangeAspect="1" noChangeArrowheads="1"/>
          </p:cNvPicPr>
          <p:nvPr/>
        </p:nvPicPr>
        <p:blipFill>
          <a:blip r:embed="rId2" cstate="print">
            <a:lum bright="40000"/>
          </a:blip>
          <a:srcRect/>
          <a:stretch>
            <a:fillRect/>
          </a:stretch>
        </p:blipFill>
        <p:spPr bwMode="auto">
          <a:xfrm>
            <a:off x="-1" y="0"/>
            <a:ext cx="9144001" cy="70294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3600400" cy="1512168"/>
          </a:xfrm>
        </p:spPr>
        <p:txBody>
          <a:bodyPr>
            <a:normAutofit/>
          </a:bodyPr>
          <a:lstStyle/>
          <a:p>
            <a:r>
              <a:rPr lang="pl-PL">
                <a:solidFill>
                  <a:schemeClr val="accent4">
                    <a:lumMod val="75000"/>
                  </a:schemeClr>
                </a:solidFill>
              </a:rPr>
              <a:t>„Bezpieczna droga”</a:t>
            </a:r>
          </a:p>
        </p:txBody>
      </p:sp>
      <p:pic>
        <p:nvPicPr>
          <p:cNvPr id="2050" name="Picture 2" descr="E:\Mundurowi w przedszkolu\20161005_0955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9819" y="3501008"/>
            <a:ext cx="5002661" cy="3168352"/>
          </a:xfrm>
          <a:prstGeom prst="rect">
            <a:avLst/>
          </a:prstGeom>
          <a:noFill/>
        </p:spPr>
      </p:pic>
      <p:pic>
        <p:nvPicPr>
          <p:cNvPr id="2051" name="Picture 3" descr="E:\Mundurowi w przedszkolu\20161005_1002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596636">
            <a:off x="-108033" y="3758431"/>
            <a:ext cx="3654078" cy="21471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E:\Mundurowi w przedszkolu\20161005_1018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188640"/>
            <a:ext cx="4979008" cy="2800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D30EC8-73F1-47B8-9C39-FA95253B9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err="1">
                <a:ln w="500">
                  <a:solidFill>
                    <a:srgbClr val="666666">
                      <a:shade val="20000"/>
                      <a:satMod val="120000"/>
                    </a:srgbClr>
                  </a:solidFill>
                </a:ln>
              </a:rPr>
              <a:t>Scooby</a:t>
            </a:r>
            <a:r>
              <a:rPr lang="pl-PL">
                <a:ln w="500">
                  <a:solidFill>
                    <a:srgbClr val="666666">
                      <a:shade val="20000"/>
                      <a:satMod val="120000"/>
                    </a:srgbClr>
                  </a:solidFill>
                </a:ln>
              </a:rPr>
              <a:t> </a:t>
            </a:r>
            <a:r>
              <a:rPr lang="pl-PL" err="1">
                <a:ln w="500">
                  <a:solidFill>
                    <a:srgbClr val="666666">
                      <a:shade val="20000"/>
                      <a:satMod val="120000"/>
                    </a:srgbClr>
                  </a:solidFill>
                </a:ln>
              </a:rPr>
              <a:t>doo</a:t>
            </a:r>
            <a:r>
              <a:rPr lang="pl-PL">
                <a:ln w="500">
                  <a:solidFill>
                    <a:srgbClr val="666666">
                      <a:shade val="20000"/>
                      <a:satMod val="120000"/>
                    </a:srgbClr>
                  </a:solidFill>
                </a:ln>
              </a:rPr>
              <a:t> na ratunek!!!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8BA71D-2CD2-4F23-B5B9-6050A8D3B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anchor="t">
            <a:normAutofit/>
          </a:bodyPr>
          <a:lstStyle/>
          <a:p>
            <a:endParaRPr lang="pl-PL">
              <a:ea typeface="+mn-lt"/>
              <a:cs typeface="+mn-lt"/>
            </a:endParaRPr>
          </a:p>
          <a:p>
            <a:endParaRPr lang="pl-PL"/>
          </a:p>
        </p:txBody>
      </p:sp>
      <p:pic>
        <p:nvPicPr>
          <p:cNvPr id="4" name="Obraz 4">
            <a:hlinkClick r:id="" action="ppaction://media"/>
            <a:extLst>
              <a:ext uri="{FF2B5EF4-FFF2-40B4-BE49-F238E27FC236}">
                <a16:creationId xmlns:a16="http://schemas.microsoft.com/office/drawing/2014/main" id="{92FF5AAD-39A1-434D-8476-74CE45AA9B0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8174" y="1589373"/>
            <a:ext cx="8476658" cy="508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888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6" descr="Obraz zawierający wewnątrz, siedzi, małe&#10;&#10;Opis wygenerowany przy bardzo wysokim poziomie pewności">
            <a:extLst>
              <a:ext uri="{FF2B5EF4-FFF2-40B4-BE49-F238E27FC236}">
                <a16:creationId xmlns:a16="http://schemas.microsoft.com/office/drawing/2014/main" id="{8903B573-C2F6-46C3-B8BF-B84FC2330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" y="1504422"/>
            <a:ext cx="9075844" cy="53542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6BDF24B-071B-4519-9D08-1436C1D5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>
                <a:ln w="500">
                  <a:solidFill>
                    <a:srgbClr val="666666">
                      <a:shade val="20000"/>
                      <a:satMod val="120000"/>
                    </a:srgbClr>
                  </a:solidFill>
                </a:ln>
              </a:rPr>
              <a:t>O konstytucji 3 maja z przedszkolakami</a:t>
            </a:r>
          </a:p>
        </p:txBody>
      </p:sp>
      <p:pic>
        <p:nvPicPr>
          <p:cNvPr id="5" name="Obraz 5" descr="Obraz zawierający osoba, wewnątrz, zdjęcie, pozujący&#10;&#10;Opis wygenerowany przy bardzo wysokim poziomie pewności">
            <a:extLst>
              <a:ext uri="{FF2B5EF4-FFF2-40B4-BE49-F238E27FC236}">
                <a16:creationId xmlns:a16="http://schemas.microsoft.com/office/drawing/2014/main" id="{5B29031F-D56C-444C-A6B7-16D1D15C3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9950" y="2694691"/>
            <a:ext cx="6085086" cy="298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61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5616624" cy="804704"/>
          </a:xfrm>
        </p:spPr>
        <p:txBody>
          <a:bodyPr/>
          <a:lstStyle/>
          <a:p>
            <a:r>
              <a:rPr lang="pl-PL"/>
              <a:t>„Pasy”</a:t>
            </a:r>
          </a:p>
        </p:txBody>
      </p:sp>
      <p:pic>
        <p:nvPicPr>
          <p:cNvPr id="3075" name="Picture 3" descr="E:\Akcja pasy 2 Loa\20161215_1001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60648"/>
            <a:ext cx="5267040" cy="3096344"/>
          </a:xfrm>
          <a:prstGeom prst="rect">
            <a:avLst/>
          </a:prstGeom>
          <a:noFill/>
        </p:spPr>
      </p:pic>
      <p:pic>
        <p:nvPicPr>
          <p:cNvPr id="3076" name="Picture 4" descr="E:\Akcja pasy 2 Loa\20161215_1014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929608">
            <a:off x="-502625" y="2275351"/>
            <a:ext cx="4780338" cy="3152491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2996952"/>
            <a:ext cx="4804800" cy="36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88640"/>
            <a:ext cx="4804800" cy="36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„Znicz”</a:t>
            </a:r>
          </a:p>
        </p:txBody>
      </p:sp>
      <p:pic>
        <p:nvPicPr>
          <p:cNvPr id="4098" name="Picture 2" descr="E:\Akcja Znicz\foto_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060848"/>
            <a:ext cx="4619625" cy="2733675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3284984"/>
            <a:ext cx="4420757" cy="3315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2" name="Picture 6" descr="https://scontent-waw1-1.xx.fbcdn.net/v/t34.0-12/26648535_1484975751556266_1219776192_n.jpg?_nc_cat=0&amp;oh=00a6d9726db25c60d3a34b64fc16692f&amp;oe=5ABC34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429000"/>
            <a:ext cx="4343999" cy="3258000"/>
          </a:xfrm>
          <a:prstGeom prst="rect">
            <a:avLst/>
          </a:prstGeom>
          <a:noFill/>
        </p:spPr>
      </p:pic>
      <p:pic>
        <p:nvPicPr>
          <p:cNvPr id="39940" name="Picture 4" descr="https://scontent-waw1-1.xx.fbcdn.net/v/t34.0-12/26637652_569155713425066_891790877_n.jpg?_nc_cat=0&amp;oh=f6ba8e3aaebb6cdc22cda57e198c7aeb&amp;oe=5ABD5E0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620688"/>
            <a:ext cx="3726846" cy="2476800"/>
          </a:xfrm>
          <a:prstGeom prst="rect">
            <a:avLst/>
          </a:prstGeom>
          <a:noFill/>
        </p:spPr>
      </p:pic>
      <p:pic>
        <p:nvPicPr>
          <p:cNvPr id="39938" name="Picture 2" descr="https://scontent-waw1-1.xx.fbcdn.net/v/t34.0-12/26696622_1484975741556267_1850611883_n.jpg?_nc_cat=0&amp;oh=1b3e9a46efe42b7d2e80d444aa214fbf&amp;oe=5ABC604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212976"/>
            <a:ext cx="4343999" cy="32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7242048" cy="732696"/>
          </a:xfrm>
        </p:spPr>
        <p:txBody>
          <a:bodyPr/>
          <a:lstStyle/>
          <a:p>
            <a:r>
              <a:rPr lang="pl-PL"/>
              <a:t>„Mikołaje - Aniołom”</a:t>
            </a:r>
          </a:p>
        </p:txBody>
      </p:sp>
      <p:pic>
        <p:nvPicPr>
          <p:cNvPr id="5123" name="Picture 3" descr="E:\Mikołaje Aniołom 2 loa\20161210_1503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908720"/>
            <a:ext cx="5112568" cy="28758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732696"/>
          </a:xfrm>
        </p:spPr>
        <p:txBody>
          <a:bodyPr/>
          <a:lstStyle/>
          <a:p>
            <a:r>
              <a:rPr lang="pl-PL"/>
              <a:t>„</a:t>
            </a:r>
            <a:r>
              <a:rPr lang="pl-PL" err="1"/>
              <a:t>Motoserce</a:t>
            </a:r>
            <a:r>
              <a:rPr lang="pl-PL"/>
              <a:t>”</a:t>
            </a:r>
          </a:p>
        </p:txBody>
      </p:sp>
      <p:pic>
        <p:nvPicPr>
          <p:cNvPr id="58370" name="Picture 2" descr="E:\Motoserce 2017\20170429_1019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132856"/>
            <a:ext cx="4480498" cy="2520280"/>
          </a:xfrm>
          <a:prstGeom prst="rect">
            <a:avLst/>
          </a:prstGeom>
          <a:noFill/>
        </p:spPr>
      </p:pic>
      <p:pic>
        <p:nvPicPr>
          <p:cNvPr id="58371" name="Picture 3" descr="E:\Motoserce 2017\20170429_1020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667172" y="1487676"/>
            <a:ext cx="6446552" cy="377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pl-PL" b="1"/>
              <a:t>Udział w Uroczystościach</a:t>
            </a:r>
          </a:p>
        </p:txBody>
      </p:sp>
      <p:pic>
        <p:nvPicPr>
          <p:cNvPr id="2" name="Obraz 3" descr="Obraz zawierający osoba, stojące, budynek, wewnątrz&#10;&#10;Opis wygenerowany przy bardzo wysokim poziomie pewności">
            <a:extLst>
              <a:ext uri="{FF2B5EF4-FFF2-40B4-BE49-F238E27FC236}">
                <a16:creationId xmlns:a16="http://schemas.microsoft.com/office/drawing/2014/main" id="{32346C3F-841F-49C9-B36A-A204F9BC6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55" y="689524"/>
            <a:ext cx="4166560" cy="3034802"/>
          </a:xfrm>
          <a:prstGeom prst="rect">
            <a:avLst/>
          </a:prstGeom>
        </p:spPr>
      </p:pic>
      <p:pic>
        <p:nvPicPr>
          <p:cNvPr id="4" name="Obraz 4" descr="Obraz zawierający budynek, zewnętrzne, stół, woda&#10;&#10;Opis wygenerowany przy bardzo wysokim poziomie pewności">
            <a:extLst>
              <a:ext uri="{FF2B5EF4-FFF2-40B4-BE49-F238E27FC236}">
                <a16:creationId xmlns:a16="http://schemas.microsoft.com/office/drawing/2014/main" id="{5BF56BCB-09CD-47F4-AA1D-1C9E3661F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2475" y="689523"/>
            <a:ext cx="4425350" cy="2948537"/>
          </a:xfrm>
          <a:prstGeom prst="rect">
            <a:avLst/>
          </a:prstGeom>
        </p:spPr>
      </p:pic>
      <p:pic>
        <p:nvPicPr>
          <p:cNvPr id="5" name="Obraz 5" descr="Obraz zawierający zewnętrzne, osoba, budynek, grupa&#10;&#10;Opis wygenerowany przy bardzo wysokim poziomie pewności">
            <a:extLst>
              <a:ext uri="{FF2B5EF4-FFF2-40B4-BE49-F238E27FC236}">
                <a16:creationId xmlns:a16="http://schemas.microsoft.com/office/drawing/2014/main" id="{D4B3D585-FB9D-4CFF-BA32-79873EB16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2475" y="3723146"/>
            <a:ext cx="4425349" cy="2948537"/>
          </a:xfrm>
          <a:prstGeom prst="rect">
            <a:avLst/>
          </a:prstGeom>
        </p:spPr>
      </p:pic>
      <p:pic>
        <p:nvPicPr>
          <p:cNvPr id="6" name="Obraz 6" descr="Obraz zawierający osoba, zewnętrzne, budynek, grupa&#10;&#10;Opis wygenerowany przy bardzo wysokim poziomie pewności">
            <a:extLst>
              <a:ext uri="{FF2B5EF4-FFF2-40B4-BE49-F238E27FC236}">
                <a16:creationId xmlns:a16="http://schemas.microsoft.com/office/drawing/2014/main" id="{8EC15913-3456-4358-9579-28D20B1B39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645" y="3780656"/>
            <a:ext cx="4224067" cy="294853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foto_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88640"/>
            <a:ext cx="4367808" cy="3051338"/>
          </a:xfrm>
          <a:prstGeom prst="rect">
            <a:avLst/>
          </a:prstGeom>
          <a:noFill/>
        </p:spPr>
      </p:pic>
      <p:pic>
        <p:nvPicPr>
          <p:cNvPr id="24582" name="Picture 6" descr="http://gal.pless.pl/2017/2017-01-13-2/slides/marsz_smierci_38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56992"/>
            <a:ext cx="4752528" cy="3169936"/>
          </a:xfrm>
          <a:prstGeom prst="rect">
            <a:avLst/>
          </a:prstGeom>
          <a:noFill/>
        </p:spPr>
      </p:pic>
      <p:pic>
        <p:nvPicPr>
          <p:cNvPr id="24586" name="Picture 10" descr="http://gal.pless.pl/ib/b96a2b21aba9430490b175e58ebce441/1/2016/2016-11-11-2/slides/obchody_swieta_niepodleglosci_w_pszczynie_11_11_2016_r_2bc9.jpg?wm=1&amp;wm_t=Andrzej+Grynpet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356992"/>
            <a:ext cx="4538125" cy="3024336"/>
          </a:xfrm>
          <a:prstGeom prst="rect">
            <a:avLst/>
          </a:prstGeom>
          <a:noFill/>
        </p:spPr>
      </p:pic>
      <p:pic>
        <p:nvPicPr>
          <p:cNvPr id="36865" name="Picture 1" descr="C:\Users\T200\Desktop\Zawody szkolne i wyjazdy\Zdjęcia ze ślubowania 2016 oraz 11.11\obchody_swieta_niepodleglosci_w_pszczynie_11_11_2016_r_f3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88640"/>
            <a:ext cx="4614539" cy="30752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>
                <a:latin typeface="Goudy Stout" pitchFamily="18" charset="0"/>
              </a:rPr>
              <a:t>SZKOLENIA:</a:t>
            </a:r>
            <a:br>
              <a:rPr lang="pl-PL"/>
            </a:br>
            <a:r>
              <a:rPr lang="pl-PL" b="1"/>
              <a:t>PIERWSZA POMOC PRZEDMEDYCZNA</a:t>
            </a:r>
          </a:p>
        </p:txBody>
      </p:sp>
      <p:pic>
        <p:nvPicPr>
          <p:cNvPr id="27650" name="Picture 2" descr="https://scontent-frt3-1.xx.fbcdn.net/v/t34.0-12/12202170_892974284089752_1841725916_n.jpg?oh=110eda30600b50b8f11b438a526800d4&amp;oe=57327F5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4939763" cy="3267448"/>
          </a:xfrm>
          <a:prstGeom prst="rect">
            <a:avLst/>
          </a:prstGeom>
          <a:noFill/>
        </p:spPr>
      </p:pic>
      <p:pic>
        <p:nvPicPr>
          <p:cNvPr id="27652" name="Picture 4" descr="https://scontent-frt3-1.xx.fbcdn.net/v/t34.0-12/12204893_892974260756421_2134754669_n.jpg?oh=405f8387b229623b2debc4873f9121f8&amp;oe=5733C0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484784"/>
            <a:ext cx="4283968" cy="2833667"/>
          </a:xfrm>
          <a:prstGeom prst="rect">
            <a:avLst/>
          </a:prstGeom>
          <a:noFill/>
        </p:spPr>
      </p:pic>
      <p:pic>
        <p:nvPicPr>
          <p:cNvPr id="27654" name="Picture 6" descr="https://scontent-frt3-1.xx.fbcdn.net/v/t34.0-12/12207796_892974274089753_1769976271_n.jpg?oh=c17ec72bb9d57a306f45fb852845fe2d&amp;oe=573357A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3176" y="3861047"/>
            <a:ext cx="4530823" cy="2996951"/>
          </a:xfrm>
          <a:prstGeom prst="rect">
            <a:avLst/>
          </a:prstGeom>
          <a:noFill/>
        </p:spPr>
      </p:pic>
      <p:pic>
        <p:nvPicPr>
          <p:cNvPr id="27656" name="Picture 8" descr="https://scontent-frt3-1.xx.fbcdn.net/v/t34.0-12/12200797_892974287423085_2095362619_n.jpg?oh=f9e7a389dd406058b3db93c9f469a174&amp;oe=573373D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929072"/>
            <a:ext cx="4644008" cy="29289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3456384" cy="764704"/>
          </a:xfrm>
        </p:spPr>
        <p:txBody>
          <a:bodyPr/>
          <a:lstStyle/>
          <a:p>
            <a:r>
              <a:rPr lang="pl-PL"/>
              <a:t>Kurs   ESDS</a:t>
            </a:r>
            <a:endParaRPr lang="pl-PL" b="1"/>
          </a:p>
        </p:txBody>
      </p:sp>
      <p:pic>
        <p:nvPicPr>
          <p:cNvPr id="29773" name="Picture 77" descr="https://scontent-frt3-1.xx.fbcdn.net/v/t1.0-9/12417638_1022428637813791_1703399136585579273_n.jpg?oh=8d84f0497e7bb2780e61a7227277e522&amp;oe=579B135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4211960" cy="2786036"/>
          </a:xfrm>
          <a:prstGeom prst="rect">
            <a:avLst/>
          </a:prstGeom>
          <a:noFill/>
        </p:spPr>
      </p:pic>
      <p:pic>
        <p:nvPicPr>
          <p:cNvPr id="29775" name="Picture 79" descr="https://scontent-frt3-1.xx.fbcdn.net/v/t1.0-9/12661817_1022429047813750_8725533832565480811_n.jpg?oh=4e4654298c969512ab87b9fe4aa7938c&amp;oe=57AF80F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284984"/>
            <a:ext cx="4530824" cy="2996952"/>
          </a:xfrm>
          <a:prstGeom prst="rect">
            <a:avLst/>
          </a:prstGeom>
          <a:noFill/>
        </p:spPr>
      </p:pic>
      <p:pic>
        <p:nvPicPr>
          <p:cNvPr id="29883" name="Picture 187" descr="https://scontent-frt3-1.xx.fbcdn.net/v/t1.0-9/12644886_1022429101147078_974491212246989067_n.jpg?oh=b6b67d47c6f021e7d9dd1f114b0afbed&amp;oe=57B25C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32656"/>
            <a:ext cx="4285550" cy="2834713"/>
          </a:xfrm>
          <a:prstGeom prst="rect">
            <a:avLst/>
          </a:prstGeom>
          <a:noFill/>
        </p:spPr>
      </p:pic>
      <p:pic>
        <p:nvPicPr>
          <p:cNvPr id="3" name="Obraz 3" descr="Obraz zawierający podłoże, wewnątrz, lotnisko, gra&#10;&#10;Opis wygenerowany przy bardzo wysokim poziomie pewności">
            <a:extLst>
              <a:ext uri="{FF2B5EF4-FFF2-40B4-BE49-F238E27FC236}">
                <a16:creationId xmlns:a16="http://schemas.microsoft.com/office/drawing/2014/main" id="{3CFF3949-2B0F-48A6-9E2D-22F365B95D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42" y="3799695"/>
            <a:ext cx="4224067" cy="299672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44664"/>
          </a:xfrm>
        </p:spPr>
        <p:txBody>
          <a:bodyPr>
            <a:normAutofit/>
          </a:bodyPr>
          <a:lstStyle/>
          <a:p>
            <a:r>
              <a:rPr lang="pl-PL" sz="2800"/>
              <a:t>Szkolenie taktyczne w Tychach</a:t>
            </a:r>
          </a:p>
        </p:txBody>
      </p:sp>
      <p:pic>
        <p:nvPicPr>
          <p:cNvPr id="27651" name="Picture 3" descr="E:\Szkolenie Tychy 2 Loa\20161103_0946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3"/>
            <a:ext cx="4824536" cy="2713802"/>
          </a:xfrm>
          <a:prstGeom prst="rect">
            <a:avLst/>
          </a:prstGeom>
          <a:noFill/>
        </p:spPr>
      </p:pic>
      <p:pic>
        <p:nvPicPr>
          <p:cNvPr id="3" name="Obraz 3" descr="Obraz zawierający osoba, wewnątrz, grupa, stojące&#10;&#10;Opis wygenerowany przy bardzo wysokim poziomie pewności">
            <a:extLst>
              <a:ext uri="{FF2B5EF4-FFF2-40B4-BE49-F238E27FC236}">
                <a16:creationId xmlns:a16="http://schemas.microsoft.com/office/drawing/2014/main" id="{5B4A0D4B-2BF3-4AE4-8DD0-78938CCFE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8702" y="3181755"/>
            <a:ext cx="4525992" cy="3240565"/>
          </a:xfrm>
          <a:prstGeom prst="rect">
            <a:avLst/>
          </a:prstGeom>
        </p:spPr>
      </p:pic>
      <p:pic>
        <p:nvPicPr>
          <p:cNvPr id="4" name="Obraz 4" descr="Obraz zawierający osoba, stojące, wewnątrz, mężczyzna&#10;&#10;Opis wygenerowany przy bardzo wysokim poziomie pewności">
            <a:extLst>
              <a:ext uri="{FF2B5EF4-FFF2-40B4-BE49-F238E27FC236}">
                <a16:creationId xmlns:a16="http://schemas.microsoft.com/office/drawing/2014/main" id="{00D20BD4-C9C9-42DB-82DF-D7308FDDC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607" y="843295"/>
            <a:ext cx="3447690" cy="2267183"/>
          </a:xfrm>
          <a:prstGeom prst="rect">
            <a:avLst/>
          </a:prstGeom>
        </p:spPr>
      </p:pic>
      <p:pic>
        <p:nvPicPr>
          <p:cNvPr id="5" name="Obraz 5" descr="Obraz zawierający podłoże, okno, wewnątrz, chodzenie&#10;&#10;Opis wygenerowany przy bardzo wysokim poziomie pewności">
            <a:extLst>
              <a:ext uri="{FF2B5EF4-FFF2-40B4-BE49-F238E27FC236}">
                <a16:creationId xmlns:a16="http://schemas.microsoft.com/office/drawing/2014/main" id="{950A30FB-4257-4EFB-A6CA-530304068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3858666"/>
            <a:ext cx="4267200" cy="279251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88680"/>
          </a:xfrm>
        </p:spPr>
        <p:txBody>
          <a:bodyPr>
            <a:normAutofit fontScale="90000"/>
          </a:bodyPr>
          <a:lstStyle/>
          <a:p>
            <a:pPr algn="ctr"/>
            <a:r>
              <a:rPr lang="pl-PL"/>
              <a:t>Obóz szkoleniowy </a:t>
            </a:r>
            <a:r>
              <a:rPr lang="pl-PL" err="1"/>
              <a:t>koszarawa</a:t>
            </a:r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251520" y="908721"/>
            <a:ext cx="7704856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endParaRPr lang="pl-PL"/>
          </a:p>
        </p:txBody>
      </p:sp>
      <p:pic>
        <p:nvPicPr>
          <p:cNvPr id="3" name="Obraz 4">
            <a:hlinkClick r:id="" action="ppaction://media"/>
            <a:extLst>
              <a:ext uri="{FF2B5EF4-FFF2-40B4-BE49-F238E27FC236}">
                <a16:creationId xmlns:a16="http://schemas.microsoft.com/office/drawing/2014/main" id="{6D185D4B-1A61-49A8-B357-8054C9979A4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60075" y="1151087"/>
            <a:ext cx="8209472" cy="536095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Picture 6" descr="F:\zdj obóz na stronkę\20170526_1022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933056"/>
            <a:ext cx="4608512" cy="2780928"/>
          </a:xfrm>
          <a:prstGeom prst="rect">
            <a:avLst/>
          </a:prstGeom>
          <a:noFill/>
        </p:spPr>
      </p:pic>
      <p:pic>
        <p:nvPicPr>
          <p:cNvPr id="25605" name="Picture 5" descr="F:\zdj obóz na stronkę\20170522_1605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708920"/>
            <a:ext cx="4431815" cy="2492896"/>
          </a:xfrm>
          <a:prstGeom prst="rect">
            <a:avLst/>
          </a:prstGeom>
          <a:noFill/>
        </p:spPr>
      </p:pic>
      <p:pic>
        <p:nvPicPr>
          <p:cNvPr id="25601" name="Picture 1" descr="E:\Obóz Kokotek 2 loa\20170522_1526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058385">
            <a:off x="-479144" y="782145"/>
            <a:ext cx="3879305" cy="2548732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60688"/>
          </a:xfrm>
        </p:spPr>
        <p:txBody>
          <a:bodyPr>
            <a:normAutofit/>
          </a:bodyPr>
          <a:lstStyle/>
          <a:p>
            <a:r>
              <a:rPr lang="pl-PL">
                <a:solidFill>
                  <a:schemeClr val="bg2">
                    <a:lumMod val="25000"/>
                  </a:schemeClr>
                </a:solidFill>
              </a:rPr>
              <a:t>Obóz szkoleniowy kokotek</a:t>
            </a:r>
          </a:p>
        </p:txBody>
      </p:sp>
      <p:pic>
        <p:nvPicPr>
          <p:cNvPr id="25603" name="Picture 3" descr="E:\Obóz Kokotek 2 loa\20170526_0353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0270" y="4797152"/>
            <a:ext cx="3663730" cy="2060848"/>
          </a:xfrm>
          <a:prstGeom prst="rect">
            <a:avLst/>
          </a:prstGeom>
          <a:noFill/>
        </p:spPr>
      </p:pic>
      <p:pic>
        <p:nvPicPr>
          <p:cNvPr id="25604" name="Picture 4" descr="E:\Obóz Kokotek 2 loa\20170522_11095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980728"/>
            <a:ext cx="4320480" cy="2692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F:\zdj obóz na stronkę\IMGP90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696434" cy="2448272"/>
          </a:xfrm>
          <a:prstGeom prst="rect">
            <a:avLst/>
          </a:prstGeom>
          <a:noFill/>
        </p:spPr>
      </p:pic>
      <p:pic>
        <p:nvPicPr>
          <p:cNvPr id="57347" name="Picture 3" descr="F:\zdj obóz na stronkę\IMGP90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04864"/>
            <a:ext cx="4114592" cy="2725232"/>
          </a:xfrm>
          <a:prstGeom prst="rect">
            <a:avLst/>
          </a:prstGeom>
          <a:noFill/>
        </p:spPr>
      </p:pic>
      <p:pic>
        <p:nvPicPr>
          <p:cNvPr id="57349" name="Picture 5" descr="F:\zdj obóz na stronkę\IMGP91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4681610"/>
            <a:ext cx="3923928" cy="2176390"/>
          </a:xfrm>
          <a:prstGeom prst="rect">
            <a:avLst/>
          </a:prstGeom>
          <a:noFill/>
        </p:spPr>
      </p:pic>
      <p:pic>
        <p:nvPicPr>
          <p:cNvPr id="57350" name="Picture 6" descr="F:\zdj obóz na stronkę\IMGP92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95254" y="1844824"/>
            <a:ext cx="4348746" cy="2880320"/>
          </a:xfrm>
          <a:prstGeom prst="rect">
            <a:avLst/>
          </a:prstGeom>
          <a:noFill/>
        </p:spPr>
      </p:pic>
      <p:pic>
        <p:nvPicPr>
          <p:cNvPr id="57348" name="Picture 4" descr="F:\zdj obóz na stronkę\IMGP912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188640"/>
            <a:ext cx="4545369" cy="2592288"/>
          </a:xfrm>
          <a:prstGeom prst="rect">
            <a:avLst/>
          </a:prstGeom>
          <a:noFill/>
        </p:spPr>
      </p:pic>
      <p:pic>
        <p:nvPicPr>
          <p:cNvPr id="57351" name="Picture 7" descr="F:\zdj obóz na stronkę\IMGP942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2564147" y="3132597"/>
            <a:ext cx="4215451" cy="2792034"/>
          </a:xfrm>
          <a:prstGeom prst="rect">
            <a:avLst/>
          </a:prstGeom>
          <a:noFill/>
        </p:spPr>
      </p:pic>
      <p:pic>
        <p:nvPicPr>
          <p:cNvPr id="57352" name="Picture 8" descr="F:\zdj obóz na stronkę\IMGP939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4797153"/>
            <a:ext cx="3491880" cy="20608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>
          <a:xfrm>
            <a:off x="539552" y="1628800"/>
            <a:ext cx="8208912" cy="3096344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l-PL" sz="5400">
                <a:latin typeface="Goudy Stout"/>
              </a:rPr>
              <a:t>ZAWODY				  </a:t>
            </a:r>
            <a:endParaRPr lang="pl-PL" sz="5400">
              <a:latin typeface="Goudy Stout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>
          <a:xfrm>
            <a:off x="179512" y="260648"/>
            <a:ext cx="8712968" cy="632271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t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200" b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WOJEWÓDZKI TURNIEJ</a:t>
            </a:r>
            <a:r>
              <a:rPr kumimoji="0" lang="pl-PL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SZKÓŁ</a:t>
            </a:r>
            <a:r>
              <a:rPr lang="pl-PL" sz="3200" b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 </a:t>
            </a:r>
            <a:endParaRPr lang="pl-PL" sz="3200">
              <a:solidFill>
                <a:schemeClr val="tx1"/>
              </a:solidFill>
              <a:ea typeface="+mj-ea"/>
              <a:cs typeface="+mj-cs"/>
            </a:endParaRPr>
          </a:p>
          <a:p>
            <a:pPr algn="ctr">
              <a:spcBef>
                <a:spcPct val="0"/>
              </a:spcBef>
              <a:defRPr/>
            </a:pPr>
            <a:r>
              <a:rPr kumimoji="0" lang="pl-PL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 KLASAMI MUNDUROWYMI</a:t>
            </a:r>
            <a:r>
              <a:rPr lang="pl-PL" sz="3200" b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 </a:t>
            </a:r>
            <a:endParaRPr lang="pl-PL" sz="3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 Antiqua"/>
                <a:ea typeface="+mj-ea"/>
                <a:cs typeface="+mj-cs"/>
              </a:rPr>
              <a:t>„GRAM I KULTURALNIE KIBICUJĘ”</a:t>
            </a:r>
            <a:endParaRPr kumimoji="0" lang="pl-PL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 Antiqua"/>
              <a:ea typeface="+mj-ea"/>
              <a:cs typeface="+mj-cs"/>
            </a:endParaRPr>
          </a:p>
        </p:txBody>
      </p:sp>
      <p:pic>
        <p:nvPicPr>
          <p:cNvPr id="2" name="Obraz 2" descr="Obraz zawierający zewnętrzne, osoba, droga, mężczyzna&#10;&#10;Opis wygenerowany przy bardzo wysokim poziomie pewności">
            <a:extLst>
              <a:ext uri="{FF2B5EF4-FFF2-40B4-BE49-F238E27FC236}">
                <a16:creationId xmlns:a16="http://schemas.microsoft.com/office/drawing/2014/main" id="{6EE726A7-25E1-48FF-8741-61F0B14DC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193" y="1861611"/>
            <a:ext cx="3706482" cy="2099608"/>
          </a:xfrm>
          <a:prstGeom prst="rect">
            <a:avLst/>
          </a:prstGeom>
        </p:spPr>
      </p:pic>
      <p:pic>
        <p:nvPicPr>
          <p:cNvPr id="3" name="Obraz 3" descr="Obraz zawierający trawa, osoba, zewnętrzne, dziecko&#10;&#10;Opis wygenerowany przy bardzo wysokim poziomie pewności">
            <a:extLst>
              <a:ext uri="{FF2B5EF4-FFF2-40B4-BE49-F238E27FC236}">
                <a16:creationId xmlns:a16="http://schemas.microsoft.com/office/drawing/2014/main" id="{3126A844-2619-4C65-A6B0-CA4C18553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249" y="4147492"/>
            <a:ext cx="3404558" cy="2301128"/>
          </a:xfrm>
          <a:prstGeom prst="rect">
            <a:avLst/>
          </a:prstGeom>
        </p:spPr>
      </p:pic>
      <p:pic>
        <p:nvPicPr>
          <p:cNvPr id="4" name="Obraz 5" descr="Obraz zawierający osoba, wewnątrz, grupa, osoby&#10;&#10;Opis wygenerowany przy bardzo wysokim poziomie pewności">
            <a:extLst>
              <a:ext uri="{FF2B5EF4-FFF2-40B4-BE49-F238E27FC236}">
                <a16:creationId xmlns:a16="http://schemas.microsoft.com/office/drawing/2014/main" id="{0A633477-4F2D-4DF6-A77D-7585D527E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3872" y="1864502"/>
            <a:ext cx="3160143" cy="2180091"/>
          </a:xfrm>
          <a:prstGeom prst="rect">
            <a:avLst/>
          </a:prstGeom>
        </p:spPr>
      </p:pic>
      <p:pic>
        <p:nvPicPr>
          <p:cNvPr id="6" name="Obraz 6" descr="Obraz zawierający wewnątrz, okno, stół, osoba&#10;&#10;Opis wygenerowany przy bardzo wysokim poziomie pewności">
            <a:extLst>
              <a:ext uri="{FF2B5EF4-FFF2-40B4-BE49-F238E27FC236}">
                <a16:creationId xmlns:a16="http://schemas.microsoft.com/office/drawing/2014/main" id="{ADA71D81-73A0-416F-97E7-5FD2E6F76F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3758" y="4190128"/>
            <a:ext cx="3577086" cy="221585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>
                <a:latin typeface="Comic Sans MS" pitchFamily="66" charset="0"/>
              </a:rPr>
              <a:t>TURNIEJ WIEDZY </a:t>
            </a:r>
            <a:br>
              <a:rPr lang="pl-PL" b="1">
                <a:latin typeface="Comic Sans MS" pitchFamily="66" charset="0"/>
              </a:rPr>
            </a:br>
            <a:r>
              <a:rPr lang="pl-PL" b="1">
                <a:latin typeface="Comic Sans MS" pitchFamily="66" charset="0"/>
              </a:rPr>
              <a:t>I SPRAWNOŚCI OBRONNYCH</a:t>
            </a:r>
          </a:p>
        </p:txBody>
      </p:sp>
      <p:pic>
        <p:nvPicPr>
          <p:cNvPr id="35842" name="Picture 2" descr="20160401_1012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484785"/>
            <a:ext cx="4752528" cy="2673298"/>
          </a:xfrm>
          <a:prstGeom prst="rect">
            <a:avLst/>
          </a:prstGeom>
          <a:noFill/>
        </p:spPr>
      </p:pic>
      <p:pic>
        <p:nvPicPr>
          <p:cNvPr id="35844" name="Picture 4" descr="20160401_1033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556792"/>
            <a:ext cx="2931790" cy="4572000"/>
          </a:xfrm>
          <a:prstGeom prst="rect">
            <a:avLst/>
          </a:prstGeom>
          <a:noFill/>
        </p:spPr>
      </p:pic>
      <p:pic>
        <p:nvPicPr>
          <p:cNvPr id="35846" name="Picture 6" descr="20160401_11430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933056"/>
            <a:ext cx="4824536" cy="27138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 descr="E:\zajęcia klasy 1 Loa - 1 pomoc, musztra\20151106_1003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78183" y="539757"/>
            <a:ext cx="4665175" cy="2623262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>
                <a:latin typeface="Comic Sans MS" pitchFamily="66" charset="0"/>
              </a:rPr>
              <a:t>Wojewódzki Turniej Musztry</a:t>
            </a:r>
          </a:p>
        </p:txBody>
      </p:sp>
      <p:pic>
        <p:nvPicPr>
          <p:cNvPr id="43010" name="Picture 2" descr="E:\zajęcia klasy 1 Loa - 1 pomoc, musztra\20151106_0957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628800"/>
            <a:ext cx="4328433" cy="2434744"/>
          </a:xfrm>
          <a:prstGeom prst="rect">
            <a:avLst/>
          </a:prstGeom>
          <a:noFill/>
        </p:spPr>
      </p:pic>
      <p:pic>
        <p:nvPicPr>
          <p:cNvPr id="3" name="Obraz 3" descr="Obraz zawierający zewnętrzne, osoba, grupa, trawa&#10;&#10;Opis wygenerowany przy bardzo wysokim poziomie pewności">
            <a:extLst>
              <a:ext uri="{FF2B5EF4-FFF2-40B4-BE49-F238E27FC236}">
                <a16:creationId xmlns:a16="http://schemas.microsoft.com/office/drawing/2014/main" id="{ADA18125-3D12-4225-B274-AF4843DDB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3758" y="3427723"/>
            <a:ext cx="4425350" cy="3280592"/>
          </a:xfrm>
          <a:prstGeom prst="rect">
            <a:avLst/>
          </a:prstGeom>
        </p:spPr>
      </p:pic>
      <p:pic>
        <p:nvPicPr>
          <p:cNvPr id="4" name="Obraz 4" descr="Obraz zawierający zewnętrzne, trawa, stojące, mężczyzna&#10;&#10;Opis wygenerowany przy bardzo wysokim poziomie pewności">
            <a:extLst>
              <a:ext uri="{FF2B5EF4-FFF2-40B4-BE49-F238E27FC236}">
                <a16:creationId xmlns:a16="http://schemas.microsoft.com/office/drawing/2014/main" id="{C605BA31-EDA1-4680-9CA9-9D3ABDDAF8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155" y="4193629"/>
            <a:ext cx="4252821" cy="241013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err="1">
                <a:latin typeface="Algerian"/>
              </a:rPr>
              <a:t>OGÓLNOPOLSKIe</a:t>
            </a:r>
            <a:r>
              <a:rPr lang="pl-PL" b="1">
                <a:latin typeface="Algerian"/>
              </a:rPr>
              <a:t> </a:t>
            </a:r>
            <a:r>
              <a:rPr lang="pl-PL" err="1">
                <a:latin typeface="Algerian"/>
              </a:rPr>
              <a:t>TURNIEJe</a:t>
            </a:r>
            <a:r>
              <a:rPr lang="pl-PL" b="1">
                <a:latin typeface="Algerian"/>
              </a:rPr>
              <a:t> DLA KLAS O PROFILU MUNDUROWYM</a:t>
            </a:r>
          </a:p>
        </p:txBody>
      </p:sp>
      <p:sp>
        <p:nvSpPr>
          <p:cNvPr id="5" name="Prostokąt 4"/>
          <p:cNvSpPr/>
          <p:nvPr/>
        </p:nvSpPr>
        <p:spPr>
          <a:xfrm>
            <a:off x="122717" y="6003032"/>
            <a:ext cx="7589236" cy="95410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pl-PL" sz="1400">
                <a:hlinkClick r:id="rId3"/>
              </a:rPr>
              <a:t>https://www.facebook.com/centrum.bezpieczenstwawsb/videos/1723613054594778/</a:t>
            </a:r>
            <a:endParaRPr lang="pl-PL" sz="1400"/>
          </a:p>
          <a:p>
            <a:endParaRPr lang="pl-PL" sz="1400"/>
          </a:p>
          <a:p>
            <a:endParaRPr lang="pl-PL" sz="1400"/>
          </a:p>
          <a:p>
            <a:endParaRPr lang="pl-PL" sz="1400"/>
          </a:p>
        </p:txBody>
      </p:sp>
      <p:pic>
        <p:nvPicPr>
          <p:cNvPr id="3" name="Obraz 3">
            <a:hlinkClick r:id="" action="ppaction://media"/>
            <a:extLst>
              <a:ext uri="{FF2B5EF4-FFF2-40B4-BE49-F238E27FC236}">
                <a16:creationId xmlns:a16="http://schemas.microsoft.com/office/drawing/2014/main" id="{F9D15179-A5E4-45D8-96E1-FC597B26DC7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1988" y="1575175"/>
            <a:ext cx="8632844" cy="420460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6" descr="Obraz zawierający osoba, budynek, zewnętrzne, trzymający&#10;&#10;Opis wygenerowany przy bardzo wysokim poziomie pewności">
            <a:extLst>
              <a:ext uri="{FF2B5EF4-FFF2-40B4-BE49-F238E27FC236}">
                <a16:creationId xmlns:a16="http://schemas.microsoft.com/office/drawing/2014/main" id="{555FB3C9-EDE9-46D0-AD37-7C7985DFC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05" y="92015"/>
            <a:ext cx="2717117" cy="4272951"/>
          </a:xfrm>
          <a:prstGeom prst="rect">
            <a:avLst/>
          </a:prstGeom>
        </p:spPr>
      </p:pic>
      <p:pic>
        <p:nvPicPr>
          <p:cNvPr id="4" name="Obraz 4" descr="Obraz zawierający zewnętrzne, woda, osoba, płot&#10;&#10;Opis wygenerowany przy bardzo wysokim poziomie pewności">
            <a:extLst>
              <a:ext uri="{FF2B5EF4-FFF2-40B4-BE49-F238E27FC236}">
                <a16:creationId xmlns:a16="http://schemas.microsoft.com/office/drawing/2014/main" id="{EE89F2C5-1C48-4EB0-8275-0B6BB467B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891" y="88728"/>
            <a:ext cx="4382218" cy="2137299"/>
          </a:xfrm>
          <a:prstGeom prst="rect">
            <a:avLst/>
          </a:prstGeom>
        </p:spPr>
      </p:pic>
      <p:pic>
        <p:nvPicPr>
          <p:cNvPr id="2" name="Obraz 2" descr="Obraz zawierający osoba, zewnętrzne, osoby, trzymający&#10;&#10;Opis wygenerowany przy bardzo wysokim poziomie pewności">
            <a:extLst>
              <a:ext uri="{FF2B5EF4-FFF2-40B4-BE49-F238E27FC236}">
                <a16:creationId xmlns:a16="http://schemas.microsoft.com/office/drawing/2014/main" id="{B73DEFCE-C956-4027-B657-B83608445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045" y="940279"/>
            <a:ext cx="2558966" cy="5293743"/>
          </a:xfrm>
          <a:prstGeom prst="rect">
            <a:avLst/>
          </a:prstGeom>
        </p:spPr>
      </p:pic>
      <p:pic>
        <p:nvPicPr>
          <p:cNvPr id="3" name="Obraz 3" descr="Obraz zawierający zewnętrzne, mężczyzna, osoba, tablica&#10;&#10;Opis wygenerowany przy bardzo wysokim poziomie pewności">
            <a:extLst>
              <a:ext uri="{FF2B5EF4-FFF2-40B4-BE49-F238E27FC236}">
                <a16:creationId xmlns:a16="http://schemas.microsoft.com/office/drawing/2014/main" id="{60036D16-806E-459C-BE5B-AF1661F160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563" r="2564" b="29412"/>
          <a:stretch/>
        </p:blipFill>
        <p:spPr>
          <a:xfrm>
            <a:off x="970573" y="3600090"/>
            <a:ext cx="2372068" cy="3150458"/>
          </a:xfrm>
          <a:prstGeom prst="rect">
            <a:avLst/>
          </a:prstGeom>
        </p:spPr>
      </p:pic>
      <p:pic>
        <p:nvPicPr>
          <p:cNvPr id="5" name="Obraz 5" descr="Obraz zawierający zewnętrzne, trawa, budynek, ogień&#10;&#10;Opis wygenerowany przy bardzo wysokim poziomie pewności">
            <a:extLst>
              <a:ext uri="{FF2B5EF4-FFF2-40B4-BE49-F238E27FC236}">
                <a16:creationId xmlns:a16="http://schemas.microsoft.com/office/drawing/2014/main" id="{B18E6E8A-9423-4608-98DC-B4F5EB65EC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0762" y="2449902"/>
            <a:ext cx="2688363" cy="41148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E3672F9-B151-446D-8C0F-1EF1F28BAA35}"/>
              </a:ext>
            </a:extLst>
          </p:cNvPr>
          <p:cNvSpPr txBox="1"/>
          <p:nvPr/>
        </p:nvSpPr>
        <p:spPr>
          <a:xfrm>
            <a:off x="2480633" y="266520"/>
            <a:ext cx="3418935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3600" b="1">
                <a:solidFill>
                  <a:schemeClr val="tx1">
                    <a:lumMod val="95000"/>
                    <a:lumOff val="5000"/>
                  </a:schemeClr>
                </a:solidFill>
              </a:rPr>
              <a:t>MASAKRATOR WSB</a:t>
            </a:r>
          </a:p>
        </p:txBody>
      </p:sp>
    </p:spTree>
    <p:extLst>
      <p:ext uri="{BB962C8B-B14F-4D97-AF65-F5344CB8AC3E}">
        <p14:creationId xmlns:p14="http://schemas.microsoft.com/office/powerpoint/2010/main" val="30255519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3" descr="Obraz zawierający zewnętrzne, osoba, mężczyzna, pozujący&#10;&#10;Opis wygenerowany przy bardzo wysokim poziomie pewności">
            <a:extLst>
              <a:ext uri="{FF2B5EF4-FFF2-40B4-BE49-F238E27FC236}">
                <a16:creationId xmlns:a16="http://schemas.microsoft.com/office/drawing/2014/main" id="{5CDFD806-06A3-42E2-AECB-6CC4F8846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77" y="775252"/>
            <a:ext cx="2438410" cy="4455570"/>
          </a:xfrm>
          <a:prstGeom prst="rect">
            <a:avLst/>
          </a:prstGeom>
        </p:spPr>
      </p:pic>
      <p:pic>
        <p:nvPicPr>
          <p:cNvPr id="4" name="Obraz 4" descr="Obraz zawierający zewnętrzne, trawa, sport, gra&#10;&#10;Opis wygenerowany przy bardzo wysokim poziomie pewności">
            <a:extLst>
              <a:ext uri="{FF2B5EF4-FFF2-40B4-BE49-F238E27FC236}">
                <a16:creationId xmlns:a16="http://schemas.microsoft.com/office/drawing/2014/main" id="{5ADB6F8B-3E79-4A9C-894F-BEEF74FC4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536" y="135147"/>
            <a:ext cx="2113268" cy="4344837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59635" y="-20730"/>
            <a:ext cx="7239000" cy="804704"/>
          </a:xfrm>
        </p:spPr>
        <p:txBody>
          <a:bodyPr/>
          <a:lstStyle/>
          <a:p>
            <a:r>
              <a:rPr lang="pl-PL" b="1">
                <a:latin typeface="Comic Sans MS" pitchFamily="66" charset="0"/>
              </a:rPr>
              <a:t>Sprawni jak żołnierze</a:t>
            </a:r>
          </a:p>
        </p:txBody>
      </p:sp>
      <p:pic>
        <p:nvPicPr>
          <p:cNvPr id="5" name="Obraz 5" descr="Obraz zawierający osoba, zewnętrzne, trawa, dziecko&#10;&#10;Opis wygenerowany przy bardzo wysokim poziomie pewności">
            <a:extLst>
              <a:ext uri="{FF2B5EF4-FFF2-40B4-BE49-F238E27FC236}">
                <a16:creationId xmlns:a16="http://schemas.microsoft.com/office/drawing/2014/main" id="{72E127BB-73C7-4D0F-8387-960380EBE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837" y="2593675"/>
            <a:ext cx="1998250" cy="4114800"/>
          </a:xfrm>
          <a:prstGeom prst="rect">
            <a:avLst/>
          </a:prstGeom>
        </p:spPr>
      </p:pic>
      <p:pic>
        <p:nvPicPr>
          <p:cNvPr id="6" name="Obraz 6" descr="Obraz zawierający trawa, zewnętrzne, osoba, mężczyzna&#10;&#10;Opis wygenerowany przy bardzo wysokim poziomie pewności">
            <a:extLst>
              <a:ext uri="{FF2B5EF4-FFF2-40B4-BE49-F238E27FC236}">
                <a16:creationId xmlns:a16="http://schemas.microsoft.com/office/drawing/2014/main" id="{C02F32CD-1D96-4490-96B1-8C84517D8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2652" y="846246"/>
            <a:ext cx="1998250" cy="4114800"/>
          </a:xfrm>
          <a:prstGeom prst="rect">
            <a:avLst/>
          </a:prstGeom>
        </p:spPr>
      </p:pic>
      <p:pic>
        <p:nvPicPr>
          <p:cNvPr id="7" name="Obraz 7" descr="Obraz zawierający trawa, zewnętrzne, pole, stojące&#10;&#10;Opis wygenerowany przy bardzo wysokim poziomie pewności">
            <a:extLst>
              <a:ext uri="{FF2B5EF4-FFF2-40B4-BE49-F238E27FC236}">
                <a16:creationId xmlns:a16="http://schemas.microsoft.com/office/drawing/2014/main" id="{8495112E-FEBD-4E8D-98A6-BC29F8B4B8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0787" y="2905065"/>
            <a:ext cx="1870462" cy="384502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04704"/>
          </a:xfrm>
        </p:spPr>
        <p:txBody>
          <a:bodyPr/>
          <a:lstStyle/>
          <a:p>
            <a:r>
              <a:rPr lang="pl-PL">
                <a:latin typeface="Comic Sans MS" pitchFamily="66" charset="0"/>
              </a:rPr>
              <a:t>Sprawni jak kadeci</a:t>
            </a:r>
            <a:endParaRPr lang="pl-PL"/>
          </a:p>
        </p:txBody>
      </p:sp>
      <p:pic>
        <p:nvPicPr>
          <p:cNvPr id="39938" name="Picture 2" descr="E:\zawody szkolne zdj\Sprawni jak kadeci 2016\20160520_1038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696364" y="1152508"/>
            <a:ext cx="4077072" cy="2293353"/>
          </a:xfrm>
          <a:prstGeom prst="rect">
            <a:avLst/>
          </a:prstGeom>
          <a:noFill/>
        </p:spPr>
      </p:pic>
      <p:pic>
        <p:nvPicPr>
          <p:cNvPr id="39939" name="Picture 3" descr="E:\zawody szkolne zdj\Sprawni jak kadeci 2016\20160520_1114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573016"/>
            <a:ext cx="4699654" cy="3008096"/>
          </a:xfrm>
          <a:prstGeom prst="rect">
            <a:avLst/>
          </a:prstGeom>
          <a:noFill/>
        </p:spPr>
      </p:pic>
      <p:pic>
        <p:nvPicPr>
          <p:cNvPr id="39940" name="Picture 4" descr="E:\zawody szkolne zdj\Sprawni jak kadeci 2016\20160520_1155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196752"/>
            <a:ext cx="4968552" cy="2794811"/>
          </a:xfrm>
          <a:prstGeom prst="rect">
            <a:avLst/>
          </a:prstGeom>
          <a:noFill/>
        </p:spPr>
      </p:pic>
      <p:pic>
        <p:nvPicPr>
          <p:cNvPr id="39941" name="Picture 5" descr="E:\zawody szkolne zdj\Sprawni jak kadeci 2016\20160520_0955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3717032"/>
            <a:ext cx="5076056" cy="28552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 descr="E:\zawody szkolne zdj\Mistrzostwa o odznake sprawności fizycznej ŚOO w sosnowcu\20160610_1304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700808"/>
            <a:ext cx="5171029" cy="290870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5212" y="135456"/>
            <a:ext cx="72420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/>
              <a:t>Mistrzostwa o odznakę sprawności fizycznej</a:t>
            </a:r>
          </a:p>
        </p:txBody>
      </p:sp>
      <p:pic>
        <p:nvPicPr>
          <p:cNvPr id="40962" name="Picture 2" descr="E:\zawody szkolne zdj\Mistrzostwa o odznake sprawności fizycznej ŚOO w sosnowcu\20160610_130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412776"/>
            <a:ext cx="4320480" cy="2430270"/>
          </a:xfrm>
          <a:prstGeom prst="rect">
            <a:avLst/>
          </a:prstGeom>
          <a:noFill/>
        </p:spPr>
      </p:pic>
      <p:pic>
        <p:nvPicPr>
          <p:cNvPr id="40965" name="Picture 5" descr="E:\zawody szkolne zdj\Mistrzostwa o odznake sprawności fizycznej ŚOO w sosnowcu\20160610_1305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4441" y="3432043"/>
            <a:ext cx="5267040" cy="2962710"/>
          </a:xfrm>
          <a:prstGeom prst="rect">
            <a:avLst/>
          </a:prstGeom>
          <a:noFill/>
        </p:spPr>
      </p:pic>
      <p:pic>
        <p:nvPicPr>
          <p:cNvPr id="3" name="Obraz 3" descr="Obraz zawierający trawa, zewnętrzne, osoba, mężczyzna&#10;&#10;Opis wygenerowany przy bardzo wysokim poziomie pewności">
            <a:extLst>
              <a:ext uri="{FF2B5EF4-FFF2-40B4-BE49-F238E27FC236}">
                <a16:creationId xmlns:a16="http://schemas.microsoft.com/office/drawing/2014/main" id="{BA497DBC-1539-4B55-BCF1-A2CD3D2E2E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8394" y="3950686"/>
            <a:ext cx="2705336" cy="27051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 descr="Obraz zawierający stół, wewnątrz, krzesło, siedzi&#10;&#10;Opis wygenerowany przy bardzo wysokim poziomie pewności">
            <a:extLst>
              <a:ext uri="{FF2B5EF4-FFF2-40B4-BE49-F238E27FC236}">
                <a16:creationId xmlns:a16="http://schemas.microsoft.com/office/drawing/2014/main" id="{3AA87ADF-2C03-4B6B-AF5A-9E2284AB9D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4159" y="2342661"/>
            <a:ext cx="5814779" cy="4357490"/>
          </a:xfrm>
        </p:spPr>
      </p:pic>
      <p:pic>
        <p:nvPicPr>
          <p:cNvPr id="5" name="Obraz 5" descr="Obraz zawierający osoba, pozujący, wewnątrz, grupa&#10;&#10;Opis wygenerowany przy bardzo wysokim poziomie pewności">
            <a:extLst>
              <a:ext uri="{FF2B5EF4-FFF2-40B4-BE49-F238E27FC236}">
                <a16:creationId xmlns:a16="http://schemas.microsoft.com/office/drawing/2014/main" id="{EF02ACA1-4FD1-48E4-9AB8-B5D928FAB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513" y="162464"/>
            <a:ext cx="2743200" cy="36576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8A38794-F783-4AE5-8617-34014D2D2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21" y="248153"/>
            <a:ext cx="7239000" cy="654170"/>
          </a:xfrm>
        </p:spPr>
        <p:txBody>
          <a:bodyPr vert="horz" lIns="45720" tIns="0" rIns="45720" bIns="0" anchor="t" anchorCtr="0">
            <a:normAutofit/>
          </a:bodyPr>
          <a:lstStyle/>
          <a:p>
            <a:r>
              <a:rPr lang="pl-PL">
                <a:ln w="500">
                  <a:solidFill>
                    <a:srgbClr val="666666">
                      <a:shade val="20000"/>
                      <a:satMod val="120000"/>
                    </a:srgbClr>
                  </a:solidFill>
                </a:ln>
              </a:rPr>
              <a:t>Bielska Liga strzelecka</a:t>
            </a:r>
            <a:endParaRPr lang="pl-PL"/>
          </a:p>
        </p:txBody>
      </p:sp>
      <p:pic>
        <p:nvPicPr>
          <p:cNvPr id="6" name="Obraz 6" descr="Obraz zawierający wewnątrz, budynek, leżące, siedzi&#10;&#10;Opis wygenerowany przy bardzo wysokim poziomie pewności">
            <a:extLst>
              <a:ext uri="{FF2B5EF4-FFF2-40B4-BE49-F238E27FC236}">
                <a16:creationId xmlns:a16="http://schemas.microsoft.com/office/drawing/2014/main" id="{B81B531A-C289-4DFC-A9ED-EA6048693E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0157" r="523" b="-394"/>
          <a:stretch/>
        </p:blipFill>
        <p:spPr>
          <a:xfrm>
            <a:off x="281796" y="4518804"/>
            <a:ext cx="2728840" cy="2203206"/>
          </a:xfrm>
          <a:prstGeom prst="rect">
            <a:avLst/>
          </a:prstGeom>
        </p:spPr>
      </p:pic>
      <p:pic>
        <p:nvPicPr>
          <p:cNvPr id="7" name="Obraz 7" descr="Obraz zawierający osoba, budynek, trzymający, mężczyzna&#10;&#10;Opis wygenerowany przy bardzo wysokim poziomie pewności">
            <a:extLst>
              <a:ext uri="{FF2B5EF4-FFF2-40B4-BE49-F238E27FC236}">
                <a16:creationId xmlns:a16="http://schemas.microsoft.com/office/drawing/2014/main" id="{C6966E2C-11BB-43B4-8523-3190C3FFB4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796" y="1119660"/>
            <a:ext cx="4166558" cy="19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221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/>
              <a:t>„I ty możesz zostać ratownikiem”</a:t>
            </a:r>
          </a:p>
        </p:txBody>
      </p:sp>
      <p:pic>
        <p:nvPicPr>
          <p:cNvPr id="3" name="Obraz 3" descr="Obraz zawierający osoba, mężczyzna, stojące, trzymający&#10;&#10;Opis wygenerowany przy bardzo wysokim poziomie pewności">
            <a:extLst>
              <a:ext uri="{FF2B5EF4-FFF2-40B4-BE49-F238E27FC236}">
                <a16:creationId xmlns:a16="http://schemas.microsoft.com/office/drawing/2014/main" id="{18A6E9F3-A514-4E53-A23F-E62EDC584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55" y="1576429"/>
            <a:ext cx="6610708" cy="2267405"/>
          </a:xfrm>
          <a:prstGeom prst="rect">
            <a:avLst/>
          </a:prstGeom>
        </p:spPr>
      </p:pic>
      <p:pic>
        <p:nvPicPr>
          <p:cNvPr id="4" name="Obraz 4" descr="Obraz zawierający osoba, wewnątrz, siedzi, osoby&#10;&#10;Opis wygenerowany przy bardzo wysokim poziomie pewności">
            <a:extLst>
              <a:ext uri="{FF2B5EF4-FFF2-40B4-BE49-F238E27FC236}">
                <a16:creationId xmlns:a16="http://schemas.microsoft.com/office/drawing/2014/main" id="{B21816D4-82DA-425C-A46D-6FD017BD6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551" y="4344426"/>
            <a:ext cx="4008408" cy="2367336"/>
          </a:xfrm>
          <a:prstGeom prst="rect">
            <a:avLst/>
          </a:prstGeom>
        </p:spPr>
      </p:pic>
      <p:pic>
        <p:nvPicPr>
          <p:cNvPr id="5" name="Obraz 5" descr="Obraz zawierający osoba, wewnątrz, dziecko, siedzi&#10;&#10;Opis wygenerowany przy bardzo wysokim poziomie pewności">
            <a:extLst>
              <a:ext uri="{FF2B5EF4-FFF2-40B4-BE49-F238E27FC236}">
                <a16:creationId xmlns:a16="http://schemas.microsoft.com/office/drawing/2014/main" id="{4E1437CA-3817-4047-BD7F-F07502625D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551" y="4100011"/>
            <a:ext cx="4382218" cy="2424846"/>
          </a:xfrm>
          <a:prstGeom prst="rect">
            <a:avLst/>
          </a:prstGeom>
        </p:spPr>
      </p:pic>
      <p:pic>
        <p:nvPicPr>
          <p:cNvPr id="6" name="Obraz 6" descr="Obraz zawierający osoba, wewnątrz, mężczyzna, siedzi&#10;&#10;Opis wygenerowany przy bardzo wysokim poziomie pewności">
            <a:extLst>
              <a:ext uri="{FF2B5EF4-FFF2-40B4-BE49-F238E27FC236}">
                <a16:creationId xmlns:a16="http://schemas.microsoft.com/office/drawing/2014/main" id="{85918A09-90F9-49CB-A7FD-6EE90E004A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6475" y="1066389"/>
            <a:ext cx="2872596" cy="180661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732696"/>
          </a:xfrm>
        </p:spPr>
        <p:txBody>
          <a:bodyPr>
            <a:normAutofit fontScale="90000"/>
          </a:bodyPr>
          <a:lstStyle/>
          <a:p>
            <a:r>
              <a:rPr lang="pl-PL"/>
              <a:t>Mistrzostwa polski „</a:t>
            </a:r>
            <a:r>
              <a:rPr lang="pl-PL" err="1"/>
              <a:t>geotyda</a:t>
            </a:r>
            <a:r>
              <a:rPr lang="pl-PL"/>
              <a:t>”</a:t>
            </a:r>
          </a:p>
        </p:txBody>
      </p:sp>
      <p:pic>
        <p:nvPicPr>
          <p:cNvPr id="59394" name="Picture 2" descr="https://scontent-waw1-1.xx.fbcdn.net/v/t34.0-12/22361095_1400722713314904_1335711637_n.jpg?_nc_cat=0&amp;oh=5a80bfc9e6fe3b16fae6c21284c093f9&amp;oe=5ABD5B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3456384" cy="4608512"/>
          </a:xfrm>
          <a:prstGeom prst="rect">
            <a:avLst/>
          </a:prstGeom>
          <a:noFill/>
        </p:spPr>
      </p:pic>
      <p:pic>
        <p:nvPicPr>
          <p:cNvPr id="59396" name="Picture 4" descr="https://scontent-waw1-1.xx.fbcdn.net/v/t34.0-12/22291994_1400723353314840_1903087050_n.jpg?_nc_cat=0&amp;oh=c4015c6b1cf1551f6601e6c596649ea4&amp;oe=5ABC5C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861048"/>
            <a:ext cx="3679264" cy="2759448"/>
          </a:xfrm>
          <a:prstGeom prst="rect">
            <a:avLst/>
          </a:prstGeom>
          <a:noFill/>
        </p:spPr>
      </p:pic>
      <p:pic>
        <p:nvPicPr>
          <p:cNvPr id="59398" name="Picture 6" descr="https://scontent-waw1-1.xx.fbcdn.net/v/t34.0-12/22292048_1400722469981595_539193426_n.jpg?_nc_cat=0&amp;oh=bdde0c52aaf30942beaadde25f6c5b42&amp;oe=5ABD341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1340768"/>
            <a:ext cx="3744416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5" descr="Obraz zawierający zewnętrzne, trawa, ulica, bok&#10;&#10;Opis wygenerowany przy bardzo wysokim poziomie pewności">
            <a:extLst>
              <a:ext uri="{FF2B5EF4-FFF2-40B4-BE49-F238E27FC236}">
                <a16:creationId xmlns:a16="http://schemas.microsoft.com/office/drawing/2014/main" id="{37034383-790E-43A6-9980-483301DF1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947" y="832525"/>
            <a:ext cx="3922143" cy="2935705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AA49BAF-B76D-4A5D-8B08-4E45A736A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31845"/>
          </a:xfrm>
        </p:spPr>
        <p:txBody>
          <a:bodyPr vert="horz" lIns="45720" tIns="0" rIns="45720" bIns="0" anchor="t" anchorCtr="0">
            <a:normAutofit fontScale="90000"/>
          </a:bodyPr>
          <a:lstStyle/>
          <a:p>
            <a:r>
              <a:rPr lang="pl-PL" err="1">
                <a:ln w="500">
                  <a:solidFill>
                    <a:srgbClr val="666666">
                      <a:shade val="20000"/>
                      <a:satMod val="120000"/>
                    </a:srgbClr>
                  </a:solidFill>
                </a:ln>
              </a:rPr>
              <a:t>Geotyda</a:t>
            </a:r>
            <a:r>
              <a:rPr lang="pl-PL">
                <a:ln w="500">
                  <a:solidFill>
                    <a:srgbClr val="666666">
                      <a:shade val="20000"/>
                      <a:satMod val="120000"/>
                    </a:srgbClr>
                  </a:solidFill>
                </a:ln>
              </a:rPr>
              <a:t> – marsz pierwszaków</a:t>
            </a:r>
            <a:endParaRPr lang="pl-PL"/>
          </a:p>
        </p:txBody>
      </p:sp>
      <p:pic>
        <p:nvPicPr>
          <p:cNvPr id="4" name="Obraz 4" descr="Obraz zawierający zewnętrzne, brud, ścieżka, trawa&#10;&#10;Opis wygenerowany przy bardzo wysokim poziomie pewności">
            <a:extLst>
              <a:ext uri="{FF2B5EF4-FFF2-40B4-BE49-F238E27FC236}">
                <a16:creationId xmlns:a16="http://schemas.microsoft.com/office/drawing/2014/main" id="{F487AD08-9640-4B00-AA41-F7A2578C17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28691" y="948058"/>
            <a:ext cx="2726055" cy="4846320"/>
          </a:xfrm>
        </p:spPr>
      </p:pic>
      <p:pic>
        <p:nvPicPr>
          <p:cNvPr id="6" name="Obraz 6" descr="Obraz zawierający zewnętrzne, trawa, mężczyzna, ścieżka&#10;&#10;Opis wygenerowany przy bardzo wysokim poziomie pewności">
            <a:extLst>
              <a:ext uri="{FF2B5EF4-FFF2-40B4-BE49-F238E27FC236}">
                <a16:creationId xmlns:a16="http://schemas.microsoft.com/office/drawing/2014/main" id="{DA4C7B27-8202-4E82-8D19-A3A0F80E2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68" y="4397135"/>
            <a:ext cx="4252822" cy="2376936"/>
          </a:xfrm>
          <a:prstGeom prst="rect">
            <a:avLst/>
          </a:prstGeom>
        </p:spPr>
      </p:pic>
      <p:pic>
        <p:nvPicPr>
          <p:cNvPr id="7" name="Obraz 7" descr="Obraz zawierający zewnętrzne, trawa, osoby, stojące&#10;&#10;Opis wygenerowany przy bardzo wysokim poziomie pewności">
            <a:extLst>
              <a:ext uri="{FF2B5EF4-FFF2-40B4-BE49-F238E27FC236}">
                <a16:creationId xmlns:a16="http://schemas.microsoft.com/office/drawing/2014/main" id="{881D4849-A26E-463C-AC26-CDBEA6A50F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8325" y="2822275"/>
            <a:ext cx="2944483" cy="3930769"/>
          </a:xfrm>
          <a:prstGeom prst="rect">
            <a:avLst/>
          </a:prstGeom>
        </p:spPr>
      </p:pic>
      <p:pic>
        <p:nvPicPr>
          <p:cNvPr id="8" name="Obraz 8" descr="Obraz zawierający zewnętrzne, osoba, droga, trawa&#10;&#10;Opis wygenerowany przy bardzo wysokim poziomie pewności">
            <a:extLst>
              <a:ext uri="{FF2B5EF4-FFF2-40B4-BE49-F238E27FC236}">
                <a16:creationId xmlns:a16="http://schemas.microsoft.com/office/drawing/2014/main" id="{C3B4FF89-59E8-4490-BA52-75489E6F08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777" y="1480149"/>
            <a:ext cx="3145766" cy="237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876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B28063-A77A-475C-9425-C631BFAD5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45720" tIns="0" rIns="45720" bIns="0" anchor="t" anchorCtr="0">
            <a:normAutofit fontScale="90000"/>
          </a:bodyPr>
          <a:lstStyle/>
          <a:p>
            <a:r>
              <a:rPr lang="pl-PL">
                <a:ln w="500">
                  <a:solidFill>
                    <a:srgbClr val="666666">
                      <a:shade val="20000"/>
                      <a:satMod val="120000"/>
                    </a:srgbClr>
                  </a:solidFill>
                </a:ln>
              </a:rPr>
              <a:t>Wyjazd do ostrawy – dni </a:t>
            </a:r>
            <a:r>
              <a:rPr lang="pl-PL" err="1">
                <a:ln w="500">
                  <a:solidFill>
                    <a:srgbClr val="666666">
                      <a:shade val="20000"/>
                      <a:satMod val="120000"/>
                    </a:srgbClr>
                  </a:solidFill>
                </a:ln>
              </a:rPr>
              <a:t>nato</a:t>
            </a:r>
            <a:endParaRPr lang="pl-PL" err="1"/>
          </a:p>
        </p:txBody>
      </p:sp>
      <p:pic>
        <p:nvPicPr>
          <p:cNvPr id="4" name="Obraz 4" descr="Obraz zawierający zewnętrzne, osoba, osoby, samolot&#10;&#10;Opis wygenerowany przy bardzo wysokim poziomie pewności">
            <a:extLst>
              <a:ext uri="{FF2B5EF4-FFF2-40B4-BE49-F238E27FC236}">
                <a16:creationId xmlns:a16="http://schemas.microsoft.com/office/drawing/2014/main" id="{7A2E9F50-864D-45C9-966D-A5BD0067E3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931" y="3607868"/>
            <a:ext cx="3257428" cy="2775981"/>
          </a:xfrm>
        </p:spPr>
      </p:pic>
      <p:pic>
        <p:nvPicPr>
          <p:cNvPr id="5" name="Obraz 5">
            <a:extLst>
              <a:ext uri="{FF2B5EF4-FFF2-40B4-BE49-F238E27FC236}">
                <a16:creationId xmlns:a16="http://schemas.microsoft.com/office/drawing/2014/main" id="{FED448B3-5285-477A-8D4B-D600035D5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1" y="940089"/>
            <a:ext cx="8738557" cy="2231748"/>
          </a:xfrm>
          <a:prstGeom prst="rect">
            <a:avLst/>
          </a:prstGeom>
        </p:spPr>
      </p:pic>
      <p:pic>
        <p:nvPicPr>
          <p:cNvPr id="6" name="Obraz 6" descr="Obraz zawierający zewnętrzne, droga, samolot, osoba&#10;&#10;Opis wygenerowany przy bardzo wysokim poziomie pewności">
            <a:extLst>
              <a:ext uri="{FF2B5EF4-FFF2-40B4-BE49-F238E27FC236}">
                <a16:creationId xmlns:a16="http://schemas.microsoft.com/office/drawing/2014/main" id="{D8D8397E-F80C-4320-AABE-78245AB9A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7343" y="3253596"/>
            <a:ext cx="2599427" cy="3470695"/>
          </a:xfrm>
          <a:prstGeom prst="rect">
            <a:avLst/>
          </a:prstGeom>
        </p:spPr>
      </p:pic>
      <p:pic>
        <p:nvPicPr>
          <p:cNvPr id="7" name="Obraz 7" descr="Obraz zawierający osoba, trawa, zewnętrzne, broń&#10;&#10;Opis wygenerowany przy bardzo wysokim poziomie pewności">
            <a:extLst>
              <a:ext uri="{FF2B5EF4-FFF2-40B4-BE49-F238E27FC236}">
                <a16:creationId xmlns:a16="http://schemas.microsoft.com/office/drawing/2014/main" id="{3AF320E0-5547-4BC5-A071-965038ADD3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287" y="3181709"/>
            <a:ext cx="27432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924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1D0517-C69D-4D38-AE7F-F69F0F6D7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03448"/>
          </a:xfrm>
        </p:spPr>
        <p:txBody>
          <a:bodyPr vert="horz" lIns="45720" tIns="0" rIns="45720" bIns="0" anchor="t" anchorCtr="0">
            <a:normAutofit/>
          </a:bodyPr>
          <a:lstStyle/>
          <a:p>
            <a:r>
              <a:rPr lang="pl-PL">
                <a:ln w="500">
                  <a:solidFill>
                    <a:srgbClr val="666666">
                      <a:shade val="20000"/>
                      <a:satMod val="120000"/>
                    </a:srgbClr>
                  </a:solidFill>
                </a:ln>
              </a:rPr>
              <a:t>Zajęcia specjalistyczne</a:t>
            </a:r>
            <a:endParaRPr lang="pl-PL"/>
          </a:p>
        </p:txBody>
      </p:sp>
      <p:pic>
        <p:nvPicPr>
          <p:cNvPr id="4" name="Obraz 4" descr="Obraz zawierający trawa, osoba, zewnętrzne, motocykl&#10;&#10;Opis wygenerowany przy bardzo wysokim poziomie pewności">
            <a:extLst>
              <a:ext uri="{FF2B5EF4-FFF2-40B4-BE49-F238E27FC236}">
                <a16:creationId xmlns:a16="http://schemas.microsoft.com/office/drawing/2014/main" id="{843FCFC9-F148-408E-AAA7-9DA410BB60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225" y="1016129"/>
            <a:ext cx="3391137" cy="2270225"/>
          </a:xfrm>
        </p:spPr>
      </p:pic>
      <p:pic>
        <p:nvPicPr>
          <p:cNvPr id="7" name="Obraz 7" descr="Obraz zawierający trawa, osoba, zewnętrzne, pole&#10;&#10;Opis wygenerowany przy bardzo wysokim poziomie pewności">
            <a:extLst>
              <a:ext uri="{FF2B5EF4-FFF2-40B4-BE49-F238E27FC236}">
                <a16:creationId xmlns:a16="http://schemas.microsoft.com/office/drawing/2014/main" id="{1DE12191-7D3C-4F39-8458-CAED00C23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126" y="4451459"/>
            <a:ext cx="3487687" cy="2314101"/>
          </a:xfrm>
          <a:prstGeom prst="rect">
            <a:avLst/>
          </a:prstGeom>
        </p:spPr>
      </p:pic>
      <p:pic>
        <p:nvPicPr>
          <p:cNvPr id="8" name="Obraz 8" descr="Obraz zawierający osoba, wewnątrz, sufit, scena&#10;&#10;Opis wygenerowany przy bardzo wysokim poziomie pewności">
            <a:extLst>
              <a:ext uri="{FF2B5EF4-FFF2-40B4-BE49-F238E27FC236}">
                <a16:creationId xmlns:a16="http://schemas.microsoft.com/office/drawing/2014/main" id="{51613EEB-4498-4B95-B127-4532DB631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1456" y="2399395"/>
            <a:ext cx="3382144" cy="2541966"/>
          </a:xfrm>
          <a:prstGeom prst="rect">
            <a:avLst/>
          </a:prstGeom>
        </p:spPr>
      </p:pic>
      <p:pic>
        <p:nvPicPr>
          <p:cNvPr id="9" name="Obraz 9" descr="Obraz zawierający osoba, wewnątrz, stół, mężczyzna&#10;&#10;Opis wygenerowany przy bardzo wysokim poziomie pewności">
            <a:extLst>
              <a:ext uri="{FF2B5EF4-FFF2-40B4-BE49-F238E27FC236}">
                <a16:creationId xmlns:a16="http://schemas.microsoft.com/office/drawing/2014/main" id="{A2C2D4A0-7E73-47D8-BC66-DF15BCE2CB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2023" y="878629"/>
            <a:ext cx="3131388" cy="2081496"/>
          </a:xfrm>
          <a:prstGeom prst="rect">
            <a:avLst/>
          </a:prstGeom>
        </p:spPr>
      </p:pic>
      <p:pic>
        <p:nvPicPr>
          <p:cNvPr id="10" name="Obraz 10" descr="Obraz zawierający osoba, osoby, mężczyzna, siedzi&#10;&#10;Opis wygenerowany przy bardzo wysokim poziomie pewności">
            <a:extLst>
              <a:ext uri="{FF2B5EF4-FFF2-40B4-BE49-F238E27FC236}">
                <a16:creationId xmlns:a16="http://schemas.microsoft.com/office/drawing/2014/main" id="{0B86AF7A-42E2-4239-B0F1-E8C25D6057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066" y="4133197"/>
            <a:ext cx="3609323" cy="260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252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7242048" cy="4824536"/>
          </a:xfrm>
        </p:spPr>
        <p:txBody>
          <a:bodyPr>
            <a:normAutofit fontScale="90000"/>
          </a:bodyPr>
          <a:lstStyle/>
          <a:p>
            <a:pPr algn="ctr"/>
            <a:r>
              <a:rPr lang="pl-PL"/>
              <a:t>Jeśli chcesz rozwijać swoje zainteresowania, sprawdzić siebie i walczyć ze swoimi słabościami </a:t>
            </a:r>
            <a:br>
              <a:rPr lang="pl-PL"/>
            </a:br>
            <a:br>
              <a:rPr lang="pl-PL"/>
            </a:br>
            <a:r>
              <a:rPr lang="pl-PL" sz="5400">
                <a:solidFill>
                  <a:schemeClr val="accent2"/>
                </a:solidFill>
              </a:rPr>
              <a:t>Zapraszamy do klasy mundurowej!!!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gaty">
  <a:themeElements>
    <a:clrScheme name="Energetyczny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ogaty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ykusz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1633c97-f11c-4d4f-ba60-a7d4e2554d8a">
      <UserInfo>
        <DisplayName>Mateusz Kost</DisplayName>
        <AccountId>174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8DE5B37C81E6A48980440D6FF5AF403" ma:contentTypeVersion="5" ma:contentTypeDescription="Utwórz nowy dokument." ma:contentTypeScope="" ma:versionID="ead54cabef9a809ba23104ae07dbbc3b">
  <xsd:schema xmlns:xsd="http://www.w3.org/2001/XMLSchema" xmlns:xs="http://www.w3.org/2001/XMLSchema" xmlns:p="http://schemas.microsoft.com/office/2006/metadata/properties" xmlns:ns2="eabe59be-2e3c-405f-9f30-b2745091ea16" xmlns:ns3="21633c97-f11c-4d4f-ba60-a7d4e2554d8a" targetNamespace="http://schemas.microsoft.com/office/2006/metadata/properties" ma:root="true" ma:fieldsID="b54ae86deee70de5f6a29c9bcc4ae6f3" ns2:_="" ns3:_="">
    <xsd:import namespace="eabe59be-2e3c-405f-9f30-b2745091ea16"/>
    <xsd:import namespace="21633c97-f11c-4d4f-ba60-a7d4e2554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be59be-2e3c-405f-9f30-b2745091ea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633c97-f11c-4d4f-ba60-a7d4e2554d8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34A2DB-DEDD-44FD-AEE2-59A009F21F50}">
  <ds:schemaRefs>
    <ds:schemaRef ds:uri="http://schemas.microsoft.com/office/2006/metadata/properties"/>
    <ds:schemaRef ds:uri="http://schemas.microsoft.com/office/infopath/2007/PartnerControls"/>
    <ds:schemaRef ds:uri="21633c97-f11c-4d4f-ba60-a7d4e2554d8a"/>
  </ds:schemaRefs>
</ds:datastoreItem>
</file>

<file path=customXml/itemProps2.xml><?xml version="1.0" encoding="utf-8"?>
<ds:datastoreItem xmlns:ds="http://schemas.openxmlformats.org/officeDocument/2006/customXml" ds:itemID="{7984C4CF-2111-49DB-BF4C-EDEDDEBFAA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be59be-2e3c-405f-9f30-b2745091ea16"/>
    <ds:schemaRef ds:uri="21633c97-f11c-4d4f-ba60-a7d4e2554d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6DB6847-7A6B-4EA3-9140-44099767BA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Application>Microsoft Office PowerPoint</Application>
  <PresentationFormat>Pokaz na ekranie (4:3)</PresentationFormat>
  <Slides>36</Slides>
  <Notes>0</Notes>
  <HiddenSlides>0</HiddenSlide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36</vt:i4>
      </vt:variant>
    </vt:vector>
  </HeadingPairs>
  <TitlesOfParts>
    <vt:vector size="37" baseType="lpstr">
      <vt:lpstr>Bogaty</vt:lpstr>
      <vt:lpstr>Prezentacja programu PowerPoint</vt:lpstr>
      <vt:lpstr>Najważniejszy dzień - ŚLUBOWANIE</vt:lpstr>
      <vt:lpstr>Prezentacja programu PowerPoint</vt:lpstr>
      <vt:lpstr>Warsztaty dla  przedszkolaków:                  „Nie dla czadu”     </vt:lpstr>
      <vt:lpstr>Prezentacja programu PowerPoint</vt:lpstr>
      <vt:lpstr>„Bezpieczna droga”</vt:lpstr>
      <vt:lpstr>Scooby doo na ratunek!!!</vt:lpstr>
      <vt:lpstr>O konstytucji 3 maja z przedszkolakami</vt:lpstr>
      <vt:lpstr>„Pasy”</vt:lpstr>
      <vt:lpstr>„Znicz”</vt:lpstr>
      <vt:lpstr>„Mikołaje - Aniołom”</vt:lpstr>
      <vt:lpstr>„Motoserce”</vt:lpstr>
      <vt:lpstr>Udział w Uroczystościach</vt:lpstr>
      <vt:lpstr>Prezentacja programu PowerPoint</vt:lpstr>
      <vt:lpstr>SZKOLENIA: PIERWSZA POMOC PRZEDMEDYCZNA</vt:lpstr>
      <vt:lpstr>Kurs   ESDS</vt:lpstr>
      <vt:lpstr>Szkolenie taktyczne w Tychach</vt:lpstr>
      <vt:lpstr>Obóz szkoleniowy koszarawa</vt:lpstr>
      <vt:lpstr>Obóz szkoleniowy kokotek</vt:lpstr>
      <vt:lpstr>Prezentacja programu PowerPoint</vt:lpstr>
      <vt:lpstr>Prezentacja programu PowerPoint</vt:lpstr>
      <vt:lpstr>Prezentacja programu PowerPoint</vt:lpstr>
      <vt:lpstr>TURNIEJ WIEDZY  I SPRAWNOŚCI OBRONNYCH</vt:lpstr>
      <vt:lpstr>Wojewódzki Turniej Musztry</vt:lpstr>
      <vt:lpstr>OGÓLNOPOLSKIe TURNIEJe DLA KLAS O PROFILU MUNDUROWYM</vt:lpstr>
      <vt:lpstr>Prezentacja programu PowerPoint</vt:lpstr>
      <vt:lpstr>Sprawni jak żołnierze</vt:lpstr>
      <vt:lpstr>Sprawni jak kadeci</vt:lpstr>
      <vt:lpstr>Mistrzostwa o odznakę sprawności fizycznej</vt:lpstr>
      <vt:lpstr>Bielska Liga strzelecka</vt:lpstr>
      <vt:lpstr>„I ty możesz zostać ratownikiem”</vt:lpstr>
      <vt:lpstr>Mistrzostwa polski „geotyda”</vt:lpstr>
      <vt:lpstr>Geotyda – marsz pierwszaków</vt:lpstr>
      <vt:lpstr>Wyjazd do ostrawy – dni nato</vt:lpstr>
      <vt:lpstr>Zajęcia specjalistyczne</vt:lpstr>
      <vt:lpstr>Jeśli chcesz rozwijać swoje zainteresowania, sprawdzić siebie i walczyć ze swoimi słabościami   Zapraszamy do klasy mundurowej!!!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 życia  „mundurówki„</dc:title>
  <dc:creator>T200</dc:creator>
  <cp:revision>2</cp:revision>
  <dcterms:created xsi:type="dcterms:W3CDTF">2017-03-30T17:42:44Z</dcterms:created>
  <dcterms:modified xsi:type="dcterms:W3CDTF">2020-05-25T19:29:45Z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0x010100E8DE5B37C81E6A48980440D6FF5AF403</vt:lpwstr>
  </property>
</Properties>
</file>